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6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7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711" r:id="rId2"/>
    <p:sldMasterId id="2147483666" r:id="rId3"/>
    <p:sldMasterId id="2147483657" r:id="rId4"/>
    <p:sldMasterId id="2147483675" r:id="rId5"/>
    <p:sldMasterId id="2147483684" r:id="rId6"/>
    <p:sldMasterId id="2147483693" r:id="rId7"/>
    <p:sldMasterId id="2147483702" r:id="rId8"/>
  </p:sldMasterIdLst>
  <p:sldIdLst>
    <p:sldId id="256" r:id="rId9"/>
    <p:sldId id="257" r:id="rId10"/>
    <p:sldId id="258" r:id="rId11"/>
    <p:sldId id="299" r:id="rId12"/>
    <p:sldId id="360" r:id="rId13"/>
    <p:sldId id="361" r:id="rId14"/>
    <p:sldId id="261" r:id="rId15"/>
    <p:sldId id="300" r:id="rId16"/>
    <p:sldId id="362" r:id="rId17"/>
    <p:sldId id="363" r:id="rId18"/>
    <p:sldId id="364" r:id="rId19"/>
    <p:sldId id="365" r:id="rId20"/>
    <p:sldId id="366" r:id="rId21"/>
    <p:sldId id="367" r:id="rId22"/>
    <p:sldId id="368" r:id="rId23"/>
    <p:sldId id="369" r:id="rId24"/>
    <p:sldId id="370" r:id="rId25"/>
    <p:sldId id="371" r:id="rId26"/>
    <p:sldId id="372" r:id="rId27"/>
    <p:sldId id="373" r:id="rId28"/>
    <p:sldId id="374" r:id="rId29"/>
    <p:sldId id="375" r:id="rId30"/>
    <p:sldId id="280" r:id="rId31"/>
  </p:sldIdLst>
  <p:sldSz cx="12192000" cy="6858000"/>
  <p:notesSz cx="6858000" cy="9144000"/>
  <p:embeddedFontLst>
    <p:embeddedFont>
      <p:font typeface="Stag Light" panose="02000603060000020004" pitchFamily="50" charset="0"/>
      <p:regular r:id="rId32"/>
      <p:italic r:id="rId33"/>
    </p:embeddedFont>
    <p:embeddedFont>
      <p:font typeface="Muller Regular" pitchFamily="50" charset="0"/>
      <p:regular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onsolas" panose="020B0609020204030204" pitchFamily="49" charset="0"/>
      <p:regular r:id="rId39"/>
      <p:bold r:id="rId40"/>
      <p:italic r:id="rId41"/>
      <p:boldItalic r:id="rId42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0" autoAdjust="0"/>
    <p:restoredTop sz="94660"/>
  </p:normalViewPr>
  <p:slideViewPr>
    <p:cSldViewPr snapToGrid="0">
      <p:cViewPr varScale="1">
        <p:scale>
          <a:sx n="70" d="100"/>
          <a:sy n="70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font" Target="fonts/font8.fntdata"/><Relationship Id="rId21" Type="http://schemas.openxmlformats.org/officeDocument/2006/relationships/slide" Target="slides/slide13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font" Target="fonts/font5.fntdata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font" Target="fonts/font4.fntdata"/><Relationship Id="rId43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0" Type="http://schemas.openxmlformats.org/officeDocument/2006/relationships/slide" Target="slides/slide12.xml"/><Relationship Id="rId41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jpeg>
</file>

<file path=ppt/media/image24.png>
</file>

<file path=ppt/media/image25.png>
</file>

<file path=ppt/media/image26.jpeg>
</file>

<file path=ppt/media/image27.jpg>
</file>

<file path=ppt/media/image28.jpg>
</file>

<file path=ppt/media/image29.jpg>
</file>

<file path=ppt/media/image3.png>
</file>

<file path=ppt/media/image30.jpg>
</file>

<file path=ppt/media/image31.jpeg>
</file>

<file path=ppt/media/image32.jp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8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08421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46174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71290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643283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14039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29324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71538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71353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401091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865642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22576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933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749985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25350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881748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33532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999803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408505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142086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88529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8094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81273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0211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330535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423458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997191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312403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749012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206970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44140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52941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719644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94686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12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037968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766193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612975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8306003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85692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4993341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424099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5450999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776665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42129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59150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841468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006738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2991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612320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4120324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1352637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20485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046127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78203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41427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6053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970523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851300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44773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696670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79379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57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40070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9728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0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36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5.xml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44.xml"/><Relationship Id="rId9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3.xml"/><Relationship Id="rId10" Type="http://schemas.openxmlformats.org/officeDocument/2006/relationships/image" Target="../media/image14.png"/><Relationship Id="rId4" Type="http://schemas.openxmlformats.org/officeDocument/2006/relationships/slideLayout" Target="../slideLayouts/slideLayout52.xml"/><Relationship Id="rId9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10" Type="http://schemas.openxmlformats.org/officeDocument/2006/relationships/image" Target="../media/image16.png"/><Relationship Id="rId4" Type="http://schemas.openxmlformats.org/officeDocument/2006/relationships/slideLayout" Target="../slideLayouts/slideLayout60.xml"/><Relationship Id="rId9" Type="http://schemas.openxmlformats.org/officeDocument/2006/relationships/theme" Target="../theme/theme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96364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6" r:id="rId5"/>
    <p:sldLayoutId id="2147483654" r:id="rId6"/>
    <p:sldLayoutId id="2147483655" r:id="rId7"/>
    <p:sldLayoutId id="2147483651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720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6288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88725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53312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64587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1966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18/03/2019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1481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 smtClean="0"/>
              <a:t>Fundamentos de Programación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PE" dirty="0" smtClean="0"/>
              <a:t>Lógica en Python</a:t>
            </a:r>
            <a:endParaRPr lang="es-PE" dirty="0" smtClean="0"/>
          </a:p>
          <a:p>
            <a:r>
              <a:rPr lang="es-PE" dirty="0" smtClean="0"/>
              <a:t>Semana </a:t>
            </a:r>
            <a:r>
              <a:rPr lang="es-PE" dirty="0"/>
              <a:t>9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3696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SOLUCIÓN: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 = 1</a:t>
            </a:r>
          </a:p>
          <a:p>
            <a:pPr marL="0" indent="0">
              <a:buNone/>
            </a:pP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peso = 1</a:t>
            </a:r>
          </a:p>
          <a:p>
            <a:pPr marL="0" indent="0">
              <a:buNone/>
            </a:pPr>
            <a:r>
              <a:rPr lang="it-IT" sz="2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peso &gt; 0 </a:t>
            </a:r>
            <a:r>
              <a:rPr lang="it-IT" sz="2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peso &lt;= </a:t>
            </a:r>
            <a:r>
              <a:rPr lang="it-IT" sz="2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190:</a:t>
            </a:r>
            <a:endParaRPr lang="it-IT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nombre = </a:t>
            </a:r>
            <a:r>
              <a:rPr lang="it-IT" sz="2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"NOMBRE: "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peso = </a:t>
            </a:r>
            <a:r>
              <a:rPr lang="it-IT" sz="2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"PESO: "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 = i + 1</a:t>
            </a:r>
          </a:p>
          <a:p>
            <a:pPr marL="0" indent="0">
              <a:buNone/>
            </a:pPr>
            <a:r>
              <a:rPr lang="it-IT" sz="2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"Personas registradas = "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it-IT" sz="2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 - 2</a:t>
            </a:r>
            <a:r>
              <a:rPr lang="it-IT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s-E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733713" y="2224725"/>
            <a:ext cx="1620086" cy="191054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1870" y="6029105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325133" y="6029105"/>
            <a:ext cx="3028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 smtClean="0">
                <a:latin typeface="Stag Light" panose="02000603060000020004" charset="0"/>
              </a:rPr>
              <a:t>Para los ejemplos usemos el </a:t>
            </a:r>
            <a:r>
              <a:rPr lang="es-PE" sz="1400" b="1" dirty="0" err="1" smtClean="0">
                <a:latin typeface="Stag Light" panose="02000603060000020004" charset="0"/>
              </a:rPr>
              <a:t>Edube</a:t>
            </a:r>
            <a:r>
              <a:rPr lang="es-PE" sz="1400" b="1" dirty="0" smtClean="0">
                <a:latin typeface="Stag Light" panose="02000603060000020004" charset="0"/>
              </a:rPr>
              <a:t> </a:t>
            </a:r>
            <a:r>
              <a:rPr lang="es-PE" sz="1400" b="1" dirty="0" err="1" smtClean="0">
                <a:latin typeface="Stag Light" panose="02000603060000020004" charset="0"/>
              </a:rPr>
              <a:t>Samdbox</a:t>
            </a:r>
            <a:r>
              <a:rPr lang="es-PE" sz="1400" b="1" dirty="0" smtClean="0">
                <a:latin typeface="Stag Light" panose="02000603060000020004" charset="0"/>
              </a:rPr>
              <a:t> o el IDE de Python</a:t>
            </a:r>
            <a:endParaRPr lang="es-PE" sz="1400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34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REPASEMOS PARA EL EXAMEN</a:t>
            </a:r>
            <a:endParaRPr lang="es-PE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u="sng" dirty="0" smtClean="0"/>
              <a:t>PROGRAMA 3</a:t>
            </a:r>
          </a:p>
          <a:p>
            <a:r>
              <a:rPr lang="es-ES" dirty="0" smtClean="0"/>
              <a:t>Genere </a:t>
            </a:r>
            <a:r>
              <a:rPr lang="es-ES" dirty="0"/>
              <a:t>y visualice los </a:t>
            </a:r>
            <a:r>
              <a:rPr lang="es-ES" dirty="0" smtClean="0"/>
              <a:t>12 </a:t>
            </a:r>
            <a:r>
              <a:rPr lang="es-ES" dirty="0"/>
              <a:t>primeros números naturales, además de sus </a:t>
            </a:r>
            <a:r>
              <a:rPr lang="es-ES" dirty="0" smtClean="0"/>
              <a:t>cuádruplos y séxtuplos, </a:t>
            </a:r>
            <a:r>
              <a:rPr lang="es-ES" dirty="0"/>
              <a:t>exceptuando el 0. 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10" name="Flecha a la derecha con bandas 9"/>
          <p:cNvSpPr/>
          <p:nvPr/>
        </p:nvSpPr>
        <p:spPr>
          <a:xfrm>
            <a:off x="3045774" y="5474587"/>
            <a:ext cx="766451" cy="533400"/>
          </a:xfrm>
          <a:prstGeom prst="stripedRigh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9" name="Marcador de contenido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" t="21368" r="67918" b="39060"/>
          <a:stretch/>
        </p:blipFill>
        <p:spPr>
          <a:xfrm>
            <a:off x="6566847" y="2222297"/>
            <a:ext cx="4392306" cy="392629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3478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SOLUCIÓN: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("NÚMERO"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"CUÁDRUPLO"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"SÉXTUPLO"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i = 1</a:t>
            </a:r>
          </a:p>
          <a:p>
            <a:pPr marL="0" indent="0">
              <a:buNone/>
            </a:pPr>
            <a:r>
              <a:rPr lang="it-IT" sz="27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 &lt;= 12: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(i, 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"......"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i*4, 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"......"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i*6)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 = i + 1</a:t>
            </a:r>
            <a:endParaRPr lang="es-ES" sz="27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733713" y="2224725"/>
            <a:ext cx="1620086" cy="191054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1870" y="6029105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325133" y="6029105"/>
            <a:ext cx="3028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 smtClean="0">
                <a:latin typeface="Stag Light" panose="02000603060000020004" charset="0"/>
              </a:rPr>
              <a:t>Para los ejemplos usemos el </a:t>
            </a:r>
            <a:r>
              <a:rPr lang="es-PE" sz="1400" b="1" dirty="0" err="1" smtClean="0">
                <a:latin typeface="Stag Light" panose="02000603060000020004" charset="0"/>
              </a:rPr>
              <a:t>Edube</a:t>
            </a:r>
            <a:r>
              <a:rPr lang="es-PE" sz="1400" b="1" dirty="0" smtClean="0">
                <a:latin typeface="Stag Light" panose="02000603060000020004" charset="0"/>
              </a:rPr>
              <a:t> </a:t>
            </a:r>
            <a:r>
              <a:rPr lang="es-PE" sz="1400" b="1" dirty="0" err="1" smtClean="0">
                <a:latin typeface="Stag Light" panose="02000603060000020004" charset="0"/>
              </a:rPr>
              <a:t>Samdbox</a:t>
            </a:r>
            <a:r>
              <a:rPr lang="es-PE" sz="1400" b="1" dirty="0" smtClean="0">
                <a:latin typeface="Stag Light" panose="02000603060000020004" charset="0"/>
              </a:rPr>
              <a:t> o el IDE de Python</a:t>
            </a:r>
            <a:endParaRPr lang="es-PE" sz="1400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29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REPASEMOS PARA EL EXAMEN</a:t>
            </a:r>
            <a:endParaRPr lang="es-PE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u="sng" dirty="0" smtClean="0"/>
              <a:t>PROGRAMA 4</a:t>
            </a:r>
          </a:p>
          <a:p>
            <a:r>
              <a:rPr lang="es-ES" sz="2000" dirty="0" smtClean="0"/>
              <a:t>Ingrese </a:t>
            </a:r>
            <a:r>
              <a:rPr lang="es-ES" sz="2000" dirty="0"/>
              <a:t>por teclado el Nombre y la Talla de un postulante a la Escuela de Oficiales de la Fuerza Aérea, visualice el mensaje </a:t>
            </a:r>
            <a:r>
              <a:rPr lang="es-ES" sz="2000" dirty="0" smtClean="0"/>
              <a:t>“PROMOVIDO” </a:t>
            </a:r>
            <a:r>
              <a:rPr lang="es-ES" sz="2000" dirty="0"/>
              <a:t>de lo contrario mostrar </a:t>
            </a:r>
            <a:r>
              <a:rPr lang="es-ES" sz="2000" dirty="0" smtClean="0"/>
              <a:t>“NO PROMOVIDO” </a:t>
            </a:r>
            <a:r>
              <a:rPr lang="es-ES" sz="2000" dirty="0"/>
              <a:t>y el número de centímetros que le faltaron para ser aceptado. Considere el ingreso de la talla en metros y que la talla mínima para ser aceptado es de </a:t>
            </a:r>
            <a:r>
              <a:rPr lang="es-ES" sz="2000" dirty="0" smtClean="0"/>
              <a:t>1.85mts</a:t>
            </a:r>
            <a:r>
              <a:rPr lang="es-ES" sz="2000" dirty="0"/>
              <a:t>. </a:t>
            </a:r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</p:txBody>
      </p:sp>
      <p:sp>
        <p:nvSpPr>
          <p:cNvPr id="10" name="Flecha a la derecha con bandas 9"/>
          <p:cNvSpPr/>
          <p:nvPr/>
        </p:nvSpPr>
        <p:spPr>
          <a:xfrm>
            <a:off x="3045774" y="5474587"/>
            <a:ext cx="766451" cy="533400"/>
          </a:xfrm>
          <a:prstGeom prst="stripedRigh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Marcador de contenido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1" name="Marcador de contenido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" t="66546" r="72421" b="21469"/>
          <a:stretch/>
        </p:blipFill>
        <p:spPr>
          <a:xfrm>
            <a:off x="6305265" y="3398294"/>
            <a:ext cx="4983747" cy="157429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37603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SOLUCIÓN: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nombre =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"Ingrese Nombre: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talla =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(input(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"Ingrese Talla: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endParaRPr lang="it-IT" sz="27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it-IT" sz="27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talla &gt;= 1.85: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"PROMOVIDO"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it-IT" sz="27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else: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PROMOVIDO"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"Faltó: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round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((1.85 - talla)*100), 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"cm"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s-ES" sz="27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733713" y="2224725"/>
            <a:ext cx="1620086" cy="191054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1870" y="6029105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325133" y="6029105"/>
            <a:ext cx="3028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 smtClean="0">
                <a:latin typeface="Stag Light" panose="02000603060000020004" charset="0"/>
              </a:rPr>
              <a:t>Para los ejemplos usemos el </a:t>
            </a:r>
            <a:r>
              <a:rPr lang="es-PE" sz="1400" b="1" dirty="0" err="1" smtClean="0">
                <a:latin typeface="Stag Light" panose="02000603060000020004" charset="0"/>
              </a:rPr>
              <a:t>Edube</a:t>
            </a:r>
            <a:r>
              <a:rPr lang="es-PE" sz="1400" b="1" dirty="0" smtClean="0">
                <a:latin typeface="Stag Light" panose="02000603060000020004" charset="0"/>
              </a:rPr>
              <a:t> </a:t>
            </a:r>
            <a:r>
              <a:rPr lang="es-PE" sz="1400" b="1" dirty="0" err="1" smtClean="0">
                <a:latin typeface="Stag Light" panose="02000603060000020004" charset="0"/>
              </a:rPr>
              <a:t>Samdbox</a:t>
            </a:r>
            <a:r>
              <a:rPr lang="es-PE" sz="1400" b="1" dirty="0" smtClean="0">
                <a:latin typeface="Stag Light" panose="02000603060000020004" charset="0"/>
              </a:rPr>
              <a:t> o el IDE de Python</a:t>
            </a:r>
            <a:endParaRPr lang="es-PE" sz="1400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58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REPASEMOS PARA EL EXAMEN</a:t>
            </a:r>
            <a:endParaRPr lang="es-PE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u="sng" dirty="0" smtClean="0"/>
              <a:t>PROGRAMA 5</a:t>
            </a:r>
          </a:p>
          <a:p>
            <a:r>
              <a:rPr lang="es-ES" sz="2000" dirty="0" smtClean="0"/>
              <a:t>Diseñe </a:t>
            </a:r>
            <a:r>
              <a:rPr lang="es-ES" sz="2000" dirty="0"/>
              <a:t>un programa que genere y muestre cada término y la suma de los valores de la </a:t>
            </a:r>
            <a:r>
              <a:rPr lang="es-ES" sz="2000" dirty="0" smtClean="0"/>
              <a:t>serie de </a:t>
            </a:r>
            <a:r>
              <a:rPr lang="es-ES" sz="2000" dirty="0"/>
              <a:t>Fibonacci: </a:t>
            </a:r>
            <a:endParaRPr lang="es-ES" sz="2000" dirty="0" smtClean="0"/>
          </a:p>
          <a:p>
            <a:pPr marL="0" indent="0" algn="ctr">
              <a:buNone/>
            </a:pPr>
            <a:r>
              <a:rPr lang="es-ES" sz="2000" dirty="0" smtClean="0"/>
              <a:t>0, 1, 1, 2, 3, 5, 8, 13, 21</a:t>
            </a:r>
            <a:r>
              <a:rPr lang="es-ES" sz="2000" dirty="0"/>
              <a:t>, .......; </a:t>
            </a:r>
            <a:endParaRPr lang="es-ES" sz="2000" dirty="0" smtClean="0"/>
          </a:p>
          <a:p>
            <a:pPr marL="231775" indent="0">
              <a:buNone/>
            </a:pPr>
            <a:r>
              <a:rPr lang="es-ES" sz="2000" dirty="0" smtClean="0"/>
              <a:t>para </a:t>
            </a:r>
            <a:r>
              <a:rPr lang="es-ES" sz="2000" dirty="0"/>
              <a:t>n - 1 términos. </a:t>
            </a:r>
            <a:endParaRPr lang="es-ES" sz="2000" dirty="0"/>
          </a:p>
          <a:p>
            <a:endParaRPr lang="es-ES" sz="2000" dirty="0"/>
          </a:p>
        </p:txBody>
      </p:sp>
      <p:sp>
        <p:nvSpPr>
          <p:cNvPr id="10" name="Flecha a la derecha con bandas 9"/>
          <p:cNvSpPr/>
          <p:nvPr/>
        </p:nvSpPr>
        <p:spPr>
          <a:xfrm>
            <a:off x="3045774" y="5474587"/>
            <a:ext cx="766451" cy="533400"/>
          </a:xfrm>
          <a:prstGeom prst="stripedRigh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9" name="Marcador de contenido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" t="21651" r="56649" b="48257"/>
          <a:stretch/>
        </p:blipFill>
        <p:spPr>
          <a:xfrm>
            <a:off x="6172200" y="2884435"/>
            <a:ext cx="5181600" cy="260201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069509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SOLUCIÓN: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>
          <a:xfrm>
            <a:off x="1296536" y="2224725"/>
            <a:ext cx="10057263" cy="3921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n =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"Ingrese la cantidad de términos: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a = -1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b = 1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suma = 0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i = 1</a:t>
            </a:r>
          </a:p>
          <a:p>
            <a:pPr marL="0" indent="0">
              <a:buNone/>
            </a:pPr>
            <a:r>
              <a:rPr lang="it-IT" sz="27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 &lt;= n - 1: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ter = a + b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suma = suma + ter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a = b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b = ter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"Término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i, 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ter)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 = i + 1</a:t>
            </a:r>
          </a:p>
          <a:p>
            <a:pPr marL="0" indent="0">
              <a:buNone/>
            </a:pP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"La suma de los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n - 1, 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"términos es: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suma)</a:t>
            </a:r>
            <a:endParaRPr lang="es-ES" sz="27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733713" y="2224725"/>
            <a:ext cx="1620086" cy="191054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1870" y="6029105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325133" y="6029105"/>
            <a:ext cx="3028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 smtClean="0">
                <a:latin typeface="Stag Light" panose="02000603060000020004" charset="0"/>
              </a:rPr>
              <a:t>Para los ejemplos usemos el </a:t>
            </a:r>
            <a:r>
              <a:rPr lang="es-PE" sz="1400" b="1" dirty="0" err="1" smtClean="0">
                <a:latin typeface="Stag Light" panose="02000603060000020004" charset="0"/>
              </a:rPr>
              <a:t>Edube</a:t>
            </a:r>
            <a:r>
              <a:rPr lang="es-PE" sz="1400" b="1" dirty="0" smtClean="0">
                <a:latin typeface="Stag Light" panose="02000603060000020004" charset="0"/>
              </a:rPr>
              <a:t> </a:t>
            </a:r>
            <a:r>
              <a:rPr lang="es-PE" sz="1400" b="1" dirty="0" err="1" smtClean="0">
                <a:latin typeface="Stag Light" panose="02000603060000020004" charset="0"/>
              </a:rPr>
              <a:t>Samdbox</a:t>
            </a:r>
            <a:r>
              <a:rPr lang="es-PE" sz="1400" b="1" dirty="0" smtClean="0">
                <a:latin typeface="Stag Light" panose="02000603060000020004" charset="0"/>
              </a:rPr>
              <a:t> o el IDE de Python</a:t>
            </a:r>
            <a:endParaRPr lang="es-PE" sz="1400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247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REPASEMOS PARA EL EXAMEN</a:t>
            </a:r>
            <a:endParaRPr lang="es-PE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u="sng" dirty="0" smtClean="0"/>
              <a:t>PROGRAMA 6</a:t>
            </a:r>
          </a:p>
          <a:p>
            <a:r>
              <a:rPr lang="es-ES" dirty="0" smtClean="0"/>
              <a:t>Genere </a:t>
            </a:r>
            <a:r>
              <a:rPr lang="es-ES" dirty="0"/>
              <a:t>y muestre los </a:t>
            </a:r>
            <a:r>
              <a:rPr lang="es-ES" dirty="0" smtClean="0"/>
              <a:t>15 </a:t>
            </a:r>
            <a:r>
              <a:rPr lang="es-ES" dirty="0"/>
              <a:t>primeros </a:t>
            </a:r>
            <a:r>
              <a:rPr lang="es-ES" dirty="0" smtClean="0"/>
              <a:t>términos, así como la suma de </a:t>
            </a:r>
            <a:r>
              <a:rPr lang="es-ES" dirty="0"/>
              <a:t>la serie : </a:t>
            </a:r>
            <a:endParaRPr lang="es-ES" dirty="0" smtClean="0"/>
          </a:p>
          <a:p>
            <a:pPr marL="0" indent="0" algn="ctr">
              <a:buNone/>
            </a:pPr>
            <a:r>
              <a:rPr lang="es-ES" dirty="0" smtClean="0"/>
              <a:t>1.6</a:t>
            </a:r>
            <a:r>
              <a:rPr lang="es-ES" dirty="0"/>
              <a:t>, 1.7, 1.8, 1.9, …</a:t>
            </a:r>
          </a:p>
          <a:p>
            <a:endParaRPr lang="es-ES" dirty="0"/>
          </a:p>
        </p:txBody>
      </p:sp>
      <p:sp>
        <p:nvSpPr>
          <p:cNvPr id="10" name="Flecha a la derecha con bandas 9"/>
          <p:cNvSpPr/>
          <p:nvPr/>
        </p:nvSpPr>
        <p:spPr>
          <a:xfrm>
            <a:off x="3045774" y="5474587"/>
            <a:ext cx="766451" cy="533400"/>
          </a:xfrm>
          <a:prstGeom prst="stripedRigh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Marcador de contenido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1" name="Marcador de conteni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" t="22207" r="52655" b="27225"/>
          <a:stretch/>
        </p:blipFill>
        <p:spPr>
          <a:xfrm>
            <a:off x="6218469" y="2224726"/>
            <a:ext cx="5089062" cy="393055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85348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SOLUCIÓN: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>
          <a:xfrm>
            <a:off x="1296536" y="2170133"/>
            <a:ext cx="10057263" cy="392143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n =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"Ingrese la cantidad de términos: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a = 1.5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suma = 0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i = 1</a:t>
            </a:r>
          </a:p>
          <a:p>
            <a:pPr marL="0" indent="0">
              <a:buNone/>
            </a:pPr>
            <a:r>
              <a:rPr lang="it-IT" sz="27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i &lt;= n: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ter = a + 0.1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suma = suma + ter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a = ter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"Término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i, 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round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(ter,1))</a:t>
            </a:r>
          </a:p>
          <a:p>
            <a:pPr marL="0" indent="0">
              <a:buNone/>
            </a:pP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 = i + 1</a:t>
            </a:r>
          </a:p>
          <a:p>
            <a:pPr marL="0" indent="0">
              <a:buNone/>
            </a:pP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"La suma de los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n, </a:t>
            </a:r>
            <a:r>
              <a:rPr lang="it-IT" sz="27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"términos es: "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it-IT" sz="27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round</a:t>
            </a:r>
            <a:r>
              <a:rPr lang="it-IT" sz="27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(suma,1))</a:t>
            </a:r>
            <a:endParaRPr lang="es-ES" sz="27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733713" y="2224725"/>
            <a:ext cx="1620086" cy="191054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1870" y="6029105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325133" y="6029105"/>
            <a:ext cx="3028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 smtClean="0">
                <a:latin typeface="Stag Light" panose="02000603060000020004" charset="0"/>
              </a:rPr>
              <a:t>Para los ejemplos usemos el </a:t>
            </a:r>
            <a:r>
              <a:rPr lang="es-PE" sz="1400" b="1" dirty="0" err="1" smtClean="0">
                <a:latin typeface="Stag Light" panose="02000603060000020004" charset="0"/>
              </a:rPr>
              <a:t>Edube</a:t>
            </a:r>
            <a:r>
              <a:rPr lang="es-PE" sz="1400" b="1" dirty="0" smtClean="0">
                <a:latin typeface="Stag Light" panose="02000603060000020004" charset="0"/>
              </a:rPr>
              <a:t> </a:t>
            </a:r>
            <a:r>
              <a:rPr lang="es-PE" sz="1400" b="1" dirty="0" err="1" smtClean="0">
                <a:latin typeface="Stag Light" panose="02000603060000020004" charset="0"/>
              </a:rPr>
              <a:t>Samdbox</a:t>
            </a:r>
            <a:r>
              <a:rPr lang="es-PE" sz="1400" b="1" dirty="0" smtClean="0">
                <a:latin typeface="Stag Light" panose="02000603060000020004" charset="0"/>
              </a:rPr>
              <a:t> o el IDE de Python</a:t>
            </a:r>
            <a:endParaRPr lang="es-PE" sz="1400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076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REPASEMOS PARA EL EXAMEN</a:t>
            </a:r>
            <a:endParaRPr lang="es-PE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u="sng" dirty="0" smtClean="0"/>
              <a:t>PROGRAMA 7</a:t>
            </a:r>
          </a:p>
          <a:p>
            <a:r>
              <a:rPr lang="es-ES" dirty="0" smtClean="0"/>
              <a:t>Genere un programa que al ingresar </a:t>
            </a:r>
            <a:r>
              <a:rPr lang="es-ES" dirty="0" smtClean="0">
                <a:cs typeface="Consolas" panose="020B0609020204030204" pitchFamily="49" charset="0"/>
              </a:rPr>
              <a:t>un </a:t>
            </a:r>
            <a:r>
              <a:rPr lang="es-ES" dirty="0">
                <a:cs typeface="Consolas" panose="020B0609020204030204" pitchFamily="49" charset="0"/>
              </a:rPr>
              <a:t>número entero, muestre el mensaje: “Es primo “ o “Es compuesto”.</a:t>
            </a:r>
          </a:p>
          <a:p>
            <a:endParaRPr lang="es-ES" dirty="0"/>
          </a:p>
        </p:txBody>
      </p:sp>
      <p:sp>
        <p:nvSpPr>
          <p:cNvPr id="10" name="Flecha a la derecha con bandas 9"/>
          <p:cNvSpPr/>
          <p:nvPr/>
        </p:nvSpPr>
        <p:spPr>
          <a:xfrm>
            <a:off x="3045774" y="5474587"/>
            <a:ext cx="766451" cy="533400"/>
          </a:xfrm>
          <a:prstGeom prst="stripedRigh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9" name="Marcador de contenido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75438" r="73638" b="17921"/>
          <a:stretch/>
        </p:blipFill>
        <p:spPr>
          <a:xfrm>
            <a:off x="6172200" y="2893326"/>
            <a:ext cx="5213448" cy="70715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Marcador de contenido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" t="87114" r="73638" b="5497"/>
          <a:stretch/>
        </p:blipFill>
        <p:spPr>
          <a:xfrm>
            <a:off x="6172207" y="4084966"/>
            <a:ext cx="5213441" cy="78835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59990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LOGRO DE APRENDIZAJE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726919"/>
            <a:ext cx="5181600" cy="3419239"/>
          </a:xfrm>
        </p:spPr>
        <p:txBody>
          <a:bodyPr/>
          <a:lstStyle/>
          <a:p>
            <a:r>
              <a:rPr lang="es-PE" dirty="0" smtClean="0"/>
              <a:t>Aplica las leyes de la lógica computacional en un algoritmo.</a:t>
            </a:r>
            <a:endParaRPr lang="es-PE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26920"/>
            <a:ext cx="5181600" cy="291704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256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SOLUCIÓN: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>
          <a:xfrm>
            <a:off x="1296536" y="1992709"/>
            <a:ext cx="10057263" cy="392143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n = </a:t>
            </a:r>
            <a:r>
              <a:rPr lang="es-ES" sz="15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5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5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"Ingrese un número: "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i = 1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j = 0</a:t>
            </a:r>
          </a:p>
          <a:p>
            <a:pPr marL="0" indent="0">
              <a:buNone/>
            </a:pPr>
            <a:r>
              <a:rPr lang="es-ES" sz="1500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 &lt;= n: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5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n % i == 0: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j = j + 1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 = i + 1</a:t>
            </a:r>
          </a:p>
          <a:p>
            <a:pPr marL="0" indent="0">
              <a:buNone/>
            </a:pPr>
            <a:r>
              <a:rPr lang="es-ES" sz="1500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j == 1: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5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(n, </a:t>
            </a:r>
            <a:r>
              <a:rPr lang="es-ES" sz="15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no es un número primo, ni compuesto"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s-ES" sz="1500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elif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j == 2: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5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(n, </a:t>
            </a:r>
            <a:r>
              <a:rPr lang="es-ES" sz="15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es un número primo"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s-ES" sz="1500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5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(n, </a:t>
            </a:r>
            <a:r>
              <a:rPr lang="es-ES" sz="15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es un número compuesto"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733713" y="2224725"/>
            <a:ext cx="1620086" cy="191054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1870" y="6029105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325133" y="6029105"/>
            <a:ext cx="3028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 smtClean="0">
                <a:latin typeface="Stag Light" panose="02000603060000020004" charset="0"/>
              </a:rPr>
              <a:t>Para los ejemplos usemos el </a:t>
            </a:r>
            <a:r>
              <a:rPr lang="es-PE" sz="1400" b="1" dirty="0" err="1" smtClean="0">
                <a:latin typeface="Stag Light" panose="02000603060000020004" charset="0"/>
              </a:rPr>
              <a:t>Edube</a:t>
            </a:r>
            <a:r>
              <a:rPr lang="es-PE" sz="1400" b="1" dirty="0" smtClean="0">
                <a:latin typeface="Stag Light" panose="02000603060000020004" charset="0"/>
              </a:rPr>
              <a:t> </a:t>
            </a:r>
            <a:r>
              <a:rPr lang="es-PE" sz="1400" b="1" dirty="0" err="1" smtClean="0">
                <a:latin typeface="Stag Light" panose="02000603060000020004" charset="0"/>
              </a:rPr>
              <a:t>Samdbox</a:t>
            </a:r>
            <a:r>
              <a:rPr lang="es-PE" sz="1400" b="1" dirty="0" smtClean="0">
                <a:latin typeface="Stag Light" panose="02000603060000020004" charset="0"/>
              </a:rPr>
              <a:t> o el IDE de Python</a:t>
            </a:r>
            <a:endParaRPr lang="es-PE" sz="1400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20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REPASEMOS PARA EL EXAMEN</a:t>
            </a:r>
            <a:endParaRPr lang="es-PE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u="sng" dirty="0" smtClean="0"/>
              <a:t>PROGRAMA 8</a:t>
            </a:r>
          </a:p>
          <a:p>
            <a:r>
              <a:rPr lang="es-ES" dirty="0" smtClean="0"/>
              <a:t>Genere un programa que permita el ingreso de cierta cantidad de números e indique el mayor y menor de ellos.</a:t>
            </a:r>
            <a:endParaRPr lang="es-ES" dirty="0"/>
          </a:p>
        </p:txBody>
      </p:sp>
      <p:sp>
        <p:nvSpPr>
          <p:cNvPr id="10" name="Flecha a la derecha con bandas 9"/>
          <p:cNvSpPr/>
          <p:nvPr/>
        </p:nvSpPr>
        <p:spPr>
          <a:xfrm>
            <a:off x="3045774" y="5474587"/>
            <a:ext cx="766451" cy="533400"/>
          </a:xfrm>
          <a:prstGeom prst="stripedRigh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Marcador de contenido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1" name="Marcador de contenido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" t="21669" r="58035" b="48171"/>
          <a:stretch/>
        </p:blipFill>
        <p:spPr>
          <a:xfrm>
            <a:off x="6172200" y="2833369"/>
            <a:ext cx="5181600" cy="270414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7398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SOLUCIÓN: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>
          <a:xfrm>
            <a:off x="1296536" y="1992709"/>
            <a:ext cx="10057263" cy="392143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n = </a:t>
            </a:r>
            <a:r>
              <a:rPr lang="es-ES" sz="15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5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5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"Ingrese la cantidad de números: "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mayor = 0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menor = 99999999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i = 1 </a:t>
            </a:r>
          </a:p>
          <a:p>
            <a:pPr marL="0" indent="0">
              <a:buNone/>
            </a:pPr>
            <a:r>
              <a:rPr lang="es-ES" sz="1500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s-ES" sz="15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i &lt;= n: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numero = </a:t>
            </a:r>
            <a:r>
              <a:rPr lang="es-ES" sz="15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5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5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"Ingrese el "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s-ES" sz="15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(i) + </a:t>
            </a:r>
            <a:r>
              <a:rPr lang="es-ES" sz="15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"º número: "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500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numero &gt; mayor: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mayor = numero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500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numero &lt; menor: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menor = numero</a:t>
            </a:r>
          </a:p>
          <a:p>
            <a:pPr marL="0" indent="0">
              <a:buNone/>
            </a:pP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 = i + 1 </a:t>
            </a:r>
          </a:p>
          <a:p>
            <a:pPr marL="0" indent="0">
              <a:buNone/>
            </a:pPr>
            <a:r>
              <a:rPr lang="es-ES" sz="15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5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"El número mayor es: "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mayor)</a:t>
            </a:r>
          </a:p>
          <a:p>
            <a:pPr marL="0" indent="0">
              <a:buNone/>
            </a:pPr>
            <a:r>
              <a:rPr lang="es-ES" sz="15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5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"El número menor es: "</a:t>
            </a:r>
            <a:r>
              <a:rPr lang="es-E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menor)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733713" y="2224725"/>
            <a:ext cx="1620086" cy="191054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1870" y="6029105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325133" y="6029105"/>
            <a:ext cx="3028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 smtClean="0">
                <a:latin typeface="Stag Light" panose="02000603060000020004" charset="0"/>
              </a:rPr>
              <a:t>Para los ejemplos usemos el </a:t>
            </a:r>
            <a:r>
              <a:rPr lang="es-PE" sz="1400" b="1" dirty="0" err="1" smtClean="0">
                <a:latin typeface="Stag Light" panose="02000603060000020004" charset="0"/>
              </a:rPr>
              <a:t>Edube</a:t>
            </a:r>
            <a:r>
              <a:rPr lang="es-PE" sz="1400" b="1" dirty="0" smtClean="0">
                <a:latin typeface="Stag Light" panose="02000603060000020004" charset="0"/>
              </a:rPr>
              <a:t> </a:t>
            </a:r>
            <a:r>
              <a:rPr lang="es-PE" sz="1400" b="1" dirty="0" err="1" smtClean="0">
                <a:latin typeface="Stag Light" panose="02000603060000020004" charset="0"/>
              </a:rPr>
              <a:t>Samdbox</a:t>
            </a:r>
            <a:r>
              <a:rPr lang="es-PE" sz="1400" b="1" dirty="0" smtClean="0">
                <a:latin typeface="Stag Light" panose="02000603060000020004" charset="0"/>
              </a:rPr>
              <a:t> o el IDE de Python</a:t>
            </a:r>
            <a:endParaRPr lang="es-PE" sz="1400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82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30" b="5019"/>
          <a:stretch/>
        </p:blipFill>
        <p:spPr>
          <a:xfrm>
            <a:off x="3450608" y="2486375"/>
            <a:ext cx="4185882" cy="351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0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199" y="2803682"/>
            <a:ext cx="5181602" cy="276352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CONTENIDOS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PE" b="1" dirty="0" smtClean="0"/>
              <a:t>LÓGICA EN PYTHON</a:t>
            </a:r>
            <a:endParaRPr lang="es-PE" b="1" dirty="0" smtClean="0"/>
          </a:p>
          <a:p>
            <a:r>
              <a:rPr lang="es-PE" dirty="0" smtClean="0"/>
              <a:t>¿Qué es lógica?</a:t>
            </a:r>
          </a:p>
          <a:p>
            <a:r>
              <a:rPr lang="es-PE" dirty="0" smtClean="0"/>
              <a:t>Operadores Lógicos</a:t>
            </a:r>
          </a:p>
          <a:p>
            <a:r>
              <a:rPr lang="es-PE" dirty="0" smtClean="0"/>
              <a:t>Construcciones de sentencias basadas en valores de verdad y falsedad</a:t>
            </a:r>
            <a:endParaRPr lang="es-PE" dirty="0" smtClean="0"/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52644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AND (Conjunción)</a:t>
            </a:r>
            <a:endParaRPr lang="es-PE" dirty="0"/>
          </a:p>
        </p:txBody>
      </p:sp>
      <p:sp>
        <p:nvSpPr>
          <p:cNvPr id="7" name="Marcador de contenido 6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4102290" cy="39214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Un operador de conjunción lógica en Python es la palabra </a:t>
            </a:r>
            <a:r>
              <a:rPr lang="es-ES" b="1" dirty="0" smtClean="0">
                <a:solidFill>
                  <a:srgbClr val="FF0000"/>
                </a:solidFill>
              </a:rPr>
              <a:t>and</a:t>
            </a:r>
            <a:r>
              <a:rPr lang="es-ES" dirty="0" smtClean="0"/>
              <a:t> </a:t>
            </a:r>
            <a:r>
              <a:rPr lang="es-ES" dirty="0"/>
              <a:t>. Es un operador binario con una prioridad inferior a la expresada por los operadores de comparación. Nos permite codificar condiciones complejas sin el uso de </a:t>
            </a:r>
            <a:r>
              <a:rPr lang="es-ES" dirty="0" smtClean="0"/>
              <a:t>paréntesis.</a:t>
            </a:r>
            <a:endParaRPr lang="es-ES" dirty="0"/>
          </a:p>
        </p:txBody>
      </p:sp>
      <p:pic>
        <p:nvPicPr>
          <p:cNvPr id="8" name="Marcador de contenido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943" y="3098043"/>
            <a:ext cx="6352704" cy="217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3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OR (Disyunción)</a:t>
            </a:r>
            <a:endParaRPr lang="es-PE" dirty="0"/>
          </a:p>
        </p:txBody>
      </p:sp>
      <p:sp>
        <p:nvSpPr>
          <p:cNvPr id="7" name="Marcador de contenido 6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4102290" cy="39214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smtClean="0"/>
              <a:t>Un </a:t>
            </a:r>
            <a:r>
              <a:rPr lang="es-ES" dirty="0"/>
              <a:t>operador de disyunción es la palabra </a:t>
            </a:r>
            <a:r>
              <a:rPr lang="es-ES" b="1" dirty="0" err="1" smtClean="0">
                <a:solidFill>
                  <a:srgbClr val="FF0000"/>
                </a:solidFill>
              </a:rPr>
              <a:t>or</a:t>
            </a:r>
            <a:r>
              <a:rPr lang="es-ES" dirty="0" smtClean="0"/>
              <a:t>. </a:t>
            </a:r>
            <a:r>
              <a:rPr lang="es-ES" dirty="0"/>
              <a:t>Es un operador binario con una prioridad más baja que </a:t>
            </a:r>
            <a:r>
              <a:rPr lang="es-ES" b="1" dirty="0" smtClean="0">
                <a:solidFill>
                  <a:srgbClr val="FF0000"/>
                </a:solidFill>
              </a:rPr>
              <a:t>and </a:t>
            </a:r>
            <a:r>
              <a:rPr lang="es-ES" dirty="0" smtClean="0"/>
              <a:t>(como </a:t>
            </a:r>
            <a:r>
              <a:rPr lang="es-ES" dirty="0"/>
              <a:t>+ comparado con * ). Su tabla de verdad es la </a:t>
            </a:r>
            <a:r>
              <a:rPr lang="es-ES" dirty="0" smtClean="0"/>
              <a:t>siguiente: 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549" y="3104354"/>
            <a:ext cx="6324600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1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NOT (Negación)</a:t>
            </a:r>
            <a:endParaRPr lang="es-PE" dirty="0"/>
          </a:p>
        </p:txBody>
      </p:sp>
      <p:sp>
        <p:nvSpPr>
          <p:cNvPr id="7" name="Marcador de contenido 6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4102290" cy="39214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 smtClean="0"/>
              <a:t>Además</a:t>
            </a:r>
            <a:r>
              <a:rPr lang="en-GB" sz="2200" dirty="0"/>
              <a:t>, hay otro </a:t>
            </a:r>
            <a:r>
              <a:rPr lang="en-GB" sz="2200" dirty="0" err="1"/>
              <a:t>operador</a:t>
            </a:r>
            <a:r>
              <a:rPr lang="en-GB" sz="2200" dirty="0"/>
              <a:t> que se </a:t>
            </a:r>
            <a:r>
              <a:rPr lang="en-GB" sz="2200" dirty="0" err="1"/>
              <a:t>puede</a:t>
            </a:r>
            <a:r>
              <a:rPr lang="en-GB" sz="2200" dirty="0"/>
              <a:t> </a:t>
            </a:r>
            <a:r>
              <a:rPr lang="en-GB" sz="2200" dirty="0" err="1"/>
              <a:t>aplicar</a:t>
            </a:r>
            <a:r>
              <a:rPr lang="en-GB" sz="2200" dirty="0"/>
              <a:t> para </a:t>
            </a:r>
            <a:r>
              <a:rPr lang="en-GB" sz="2200" dirty="0" err="1"/>
              <a:t>construir</a:t>
            </a:r>
            <a:r>
              <a:rPr lang="en-GB" sz="2200" dirty="0"/>
              <a:t> </a:t>
            </a:r>
            <a:r>
              <a:rPr lang="en-GB" sz="2200" dirty="0" err="1"/>
              <a:t>condiciones</a:t>
            </a:r>
            <a:r>
              <a:rPr lang="en-GB" sz="2200" dirty="0"/>
              <a:t>. </a:t>
            </a:r>
            <a:r>
              <a:rPr lang="en-GB" sz="2200" dirty="0" err="1"/>
              <a:t>Es</a:t>
            </a:r>
            <a:r>
              <a:rPr lang="en-GB" sz="2200" dirty="0"/>
              <a:t> un </a:t>
            </a:r>
            <a:r>
              <a:rPr lang="en-GB" sz="2200" dirty="0" err="1"/>
              <a:t>operador</a:t>
            </a:r>
            <a:r>
              <a:rPr lang="en-GB" sz="2200" dirty="0"/>
              <a:t> </a:t>
            </a:r>
            <a:r>
              <a:rPr lang="en-GB" sz="2200" dirty="0" err="1"/>
              <a:t>unario</a:t>
            </a:r>
            <a:r>
              <a:rPr lang="en-GB" sz="2200" dirty="0"/>
              <a:t> </a:t>
            </a:r>
            <a:r>
              <a:rPr lang="en-GB" sz="2200" dirty="0" err="1"/>
              <a:t>realizando</a:t>
            </a:r>
            <a:r>
              <a:rPr lang="en-GB" sz="2200" dirty="0"/>
              <a:t> </a:t>
            </a:r>
            <a:r>
              <a:rPr lang="en-GB" sz="2200" dirty="0" err="1"/>
              <a:t>una</a:t>
            </a:r>
            <a:r>
              <a:rPr lang="en-GB" sz="2200" dirty="0"/>
              <a:t> </a:t>
            </a:r>
            <a:r>
              <a:rPr lang="en-GB" sz="2200" dirty="0" err="1"/>
              <a:t>negación</a:t>
            </a:r>
            <a:r>
              <a:rPr lang="en-GB" sz="2200" dirty="0"/>
              <a:t> </a:t>
            </a:r>
            <a:r>
              <a:rPr lang="en-GB" sz="2200" dirty="0" err="1"/>
              <a:t>lógica</a:t>
            </a:r>
            <a:r>
              <a:rPr lang="en-GB" sz="2200" dirty="0"/>
              <a:t>. Su </a:t>
            </a:r>
            <a:r>
              <a:rPr lang="en-GB" sz="2200" dirty="0" err="1"/>
              <a:t>funcionamiento</a:t>
            </a:r>
            <a:r>
              <a:rPr lang="en-GB" sz="2200" dirty="0"/>
              <a:t> </a:t>
            </a:r>
            <a:r>
              <a:rPr lang="en-GB" sz="2200" dirty="0" err="1"/>
              <a:t>es</a:t>
            </a:r>
            <a:r>
              <a:rPr lang="en-GB" sz="2200" dirty="0"/>
              <a:t> simple: </a:t>
            </a:r>
            <a:r>
              <a:rPr lang="en-GB" sz="2200" dirty="0" err="1"/>
              <a:t>convierte</a:t>
            </a:r>
            <a:r>
              <a:rPr lang="en-GB" sz="2200" dirty="0"/>
              <a:t> la </a:t>
            </a:r>
            <a:r>
              <a:rPr lang="en-GB" sz="2200" dirty="0" err="1"/>
              <a:t>verdad</a:t>
            </a:r>
            <a:r>
              <a:rPr lang="en-GB" sz="2200" dirty="0"/>
              <a:t> </a:t>
            </a:r>
            <a:r>
              <a:rPr lang="en-GB" sz="2200" dirty="0" err="1"/>
              <a:t>en</a:t>
            </a:r>
            <a:r>
              <a:rPr lang="en-GB" sz="2200" dirty="0"/>
              <a:t> </a:t>
            </a:r>
            <a:r>
              <a:rPr lang="en-GB" sz="2200" dirty="0" err="1"/>
              <a:t>falsedad</a:t>
            </a:r>
            <a:r>
              <a:rPr lang="en-GB" sz="2200" dirty="0"/>
              <a:t> y la </a:t>
            </a:r>
            <a:r>
              <a:rPr lang="en-GB" sz="2200" dirty="0" err="1"/>
              <a:t>falsedad</a:t>
            </a:r>
            <a:r>
              <a:rPr lang="en-GB" sz="2200" dirty="0"/>
              <a:t> </a:t>
            </a:r>
            <a:r>
              <a:rPr lang="en-GB" sz="2200" dirty="0" err="1"/>
              <a:t>en</a:t>
            </a:r>
            <a:r>
              <a:rPr lang="en-GB" sz="2200" dirty="0"/>
              <a:t> </a:t>
            </a:r>
            <a:r>
              <a:rPr lang="en-GB" sz="2200" dirty="0" err="1"/>
              <a:t>verdad</a:t>
            </a:r>
            <a:r>
              <a:rPr lang="en-GB" sz="2200" dirty="0"/>
              <a:t>. Este </a:t>
            </a:r>
            <a:r>
              <a:rPr lang="en-GB" sz="2200" dirty="0" err="1"/>
              <a:t>operador</a:t>
            </a:r>
            <a:r>
              <a:rPr lang="en-GB" sz="2200" dirty="0"/>
              <a:t> </a:t>
            </a:r>
            <a:r>
              <a:rPr lang="en-GB" sz="2200" dirty="0" err="1"/>
              <a:t>está</a:t>
            </a:r>
            <a:r>
              <a:rPr lang="en-GB" sz="2200" dirty="0"/>
              <a:t> </a:t>
            </a:r>
            <a:r>
              <a:rPr lang="en-GB" sz="2200" dirty="0" err="1"/>
              <a:t>escrito</a:t>
            </a:r>
            <a:r>
              <a:rPr lang="en-GB" sz="2200" dirty="0"/>
              <a:t> </a:t>
            </a:r>
            <a:r>
              <a:rPr lang="en-GB" sz="2200" dirty="0" err="1"/>
              <a:t>como</a:t>
            </a:r>
            <a:r>
              <a:rPr lang="en-GB" sz="2200" dirty="0"/>
              <a:t> la palabra </a:t>
            </a:r>
            <a:r>
              <a:rPr lang="en-GB" sz="2200" b="1" dirty="0" smtClean="0">
                <a:solidFill>
                  <a:srgbClr val="FF0000"/>
                </a:solidFill>
              </a:rPr>
              <a:t>not</a:t>
            </a:r>
            <a:r>
              <a:rPr lang="en-GB" sz="2200" dirty="0" smtClean="0"/>
              <a:t>, </a:t>
            </a:r>
            <a:r>
              <a:rPr lang="en-GB" sz="2200" dirty="0"/>
              <a:t>y </a:t>
            </a:r>
            <a:r>
              <a:rPr lang="en-GB" sz="2200" dirty="0" err="1"/>
              <a:t>su</a:t>
            </a:r>
            <a:r>
              <a:rPr lang="en-GB" sz="2200" dirty="0"/>
              <a:t> </a:t>
            </a:r>
            <a:r>
              <a:rPr lang="en-GB" sz="2200" dirty="0" err="1"/>
              <a:t>prioridad</a:t>
            </a:r>
            <a:r>
              <a:rPr lang="en-GB" sz="2200" dirty="0"/>
              <a:t> </a:t>
            </a:r>
            <a:r>
              <a:rPr lang="en-GB" sz="2200" dirty="0" err="1"/>
              <a:t>es</a:t>
            </a:r>
            <a:r>
              <a:rPr lang="en-GB" sz="2200" dirty="0"/>
              <a:t> </a:t>
            </a:r>
            <a:r>
              <a:rPr lang="en-GB" sz="2200" dirty="0" err="1"/>
              <a:t>muy</a:t>
            </a:r>
            <a:r>
              <a:rPr lang="en-GB" sz="2200" dirty="0"/>
              <a:t> </a:t>
            </a:r>
            <a:r>
              <a:rPr lang="en-GB" sz="2200" dirty="0" err="1" smtClean="0"/>
              <a:t>alta.</a:t>
            </a:r>
            <a:endParaRPr lang="es-ES" sz="22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943" y="3437601"/>
            <a:ext cx="6324600" cy="14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7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REPASEMOS PARA EL EXAMEN</a:t>
            </a:r>
            <a:endParaRPr lang="es-PE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u="sng" dirty="0" smtClean="0"/>
              <a:t>PROGRAMA 1</a:t>
            </a:r>
          </a:p>
          <a:p>
            <a:r>
              <a:rPr lang="es-ES" dirty="0" smtClean="0"/>
              <a:t>Ingrese </a:t>
            </a:r>
            <a:r>
              <a:rPr lang="es-ES" dirty="0"/>
              <a:t>por teclado el número de la tabla de multiplicar, mostrar dicha tabla del 1 al 15, en el siguiente formato: 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8" name="Marcador de contenido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98" r="80426" b="27699"/>
          <a:stretch/>
        </p:blipFill>
        <p:spPr>
          <a:xfrm>
            <a:off x="7277101" y="2146251"/>
            <a:ext cx="2971798" cy="407838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Flecha a la derecha con bandas 9"/>
          <p:cNvSpPr/>
          <p:nvPr/>
        </p:nvSpPr>
        <p:spPr>
          <a:xfrm>
            <a:off x="3045774" y="4996915"/>
            <a:ext cx="766451" cy="533400"/>
          </a:xfrm>
          <a:prstGeom prst="stripedRigh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80380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SOLUCIÓN: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n = </a:t>
            </a:r>
            <a:r>
              <a:rPr lang="es-ES" sz="32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32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s-ES" sz="3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("INGRESE TABLA = "</a:t>
            </a: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i = 1</a:t>
            </a:r>
          </a:p>
          <a:p>
            <a:pPr marL="0" indent="0">
              <a:buNone/>
            </a:pPr>
            <a:r>
              <a:rPr lang="es-ES" sz="3200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 &lt;= 15</a:t>
            </a: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 = n * i</a:t>
            </a:r>
          </a:p>
          <a:p>
            <a:pPr marL="0" indent="0">
              <a:buNone/>
            </a:pP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32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(n,</a:t>
            </a:r>
            <a:r>
              <a:rPr lang="es-ES" sz="3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"*"</a:t>
            </a: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,i,</a:t>
            </a:r>
            <a:r>
              <a:rPr lang="es-ES" sz="3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"="</a:t>
            </a: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,p)</a:t>
            </a:r>
          </a:p>
          <a:p>
            <a:pPr marL="0" indent="0">
              <a:buNone/>
            </a:pPr>
            <a:r>
              <a:rPr lang="es-E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 = i + 1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733713" y="2224725"/>
            <a:ext cx="1620086" cy="1910547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1870" y="6029105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8325133" y="6029105"/>
            <a:ext cx="3028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dirty="0" smtClean="0">
                <a:latin typeface="Stag Light" panose="02000603060000020004" charset="0"/>
              </a:rPr>
              <a:t>Para los ejemplos usemos el </a:t>
            </a:r>
            <a:r>
              <a:rPr lang="es-PE" sz="1400" b="1" dirty="0" err="1" smtClean="0">
                <a:latin typeface="Stag Light" panose="02000603060000020004" charset="0"/>
              </a:rPr>
              <a:t>Edube</a:t>
            </a:r>
            <a:r>
              <a:rPr lang="es-PE" sz="1400" b="1" dirty="0" smtClean="0">
                <a:latin typeface="Stag Light" panose="02000603060000020004" charset="0"/>
              </a:rPr>
              <a:t> </a:t>
            </a:r>
            <a:r>
              <a:rPr lang="es-PE" sz="1400" b="1" dirty="0" err="1" smtClean="0">
                <a:latin typeface="Stag Light" panose="02000603060000020004" charset="0"/>
              </a:rPr>
              <a:t>Samdbox</a:t>
            </a:r>
            <a:r>
              <a:rPr lang="es-PE" sz="1400" b="1" dirty="0" smtClean="0">
                <a:latin typeface="Stag Light" panose="02000603060000020004" charset="0"/>
              </a:rPr>
              <a:t> o el IDE de Python</a:t>
            </a:r>
            <a:endParaRPr lang="es-PE" sz="1400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515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REPASEMOS PARA EL EXAMEN</a:t>
            </a:r>
            <a:endParaRPr lang="es-PE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u="sng" dirty="0" smtClean="0"/>
              <a:t>PROGRAMA 2</a:t>
            </a:r>
          </a:p>
          <a:p>
            <a:r>
              <a:rPr lang="es-ES" sz="2000" dirty="0" smtClean="0"/>
              <a:t>Realice </a:t>
            </a:r>
            <a:r>
              <a:rPr lang="es-ES" sz="2000" dirty="0"/>
              <a:t>un programa en el que se ingrese por teclado el nombre y peso de un grupo de personas, sólo en el caso de que dicho peso sea cero, negativo o más de </a:t>
            </a:r>
            <a:r>
              <a:rPr lang="es-ES" sz="2000" dirty="0" smtClean="0"/>
              <a:t>190 </a:t>
            </a:r>
            <a:r>
              <a:rPr lang="es-ES" sz="2000" dirty="0"/>
              <a:t>kilogramos no se registrará a la persona y motivará la finalización del ingreso, en ese momento visualice: </a:t>
            </a:r>
            <a:r>
              <a:rPr lang="es-ES" sz="2000" dirty="0" smtClean="0"/>
              <a:t>El </a:t>
            </a:r>
            <a:r>
              <a:rPr lang="es-ES" sz="2000" dirty="0"/>
              <a:t>número de personas </a:t>
            </a:r>
            <a:r>
              <a:rPr lang="es-ES" sz="2000" dirty="0" smtClean="0"/>
              <a:t>registradas. </a:t>
            </a:r>
            <a:endParaRPr lang="es-ES" sz="2000" dirty="0"/>
          </a:p>
          <a:p>
            <a:pPr marL="0" indent="0">
              <a:buNone/>
            </a:pPr>
            <a:r>
              <a:rPr lang="es-ES" sz="2000" u="sng" dirty="0"/>
              <a:t>Nota</a:t>
            </a:r>
            <a:r>
              <a:rPr lang="es-ES" sz="2000" dirty="0"/>
              <a:t>: No contar el último ingreso. </a:t>
            </a:r>
          </a:p>
          <a:p>
            <a:endParaRPr lang="es-ES" sz="2000" dirty="0"/>
          </a:p>
          <a:p>
            <a:endParaRPr lang="es-ES" sz="2000" dirty="0"/>
          </a:p>
        </p:txBody>
      </p:sp>
      <p:sp>
        <p:nvSpPr>
          <p:cNvPr id="10" name="Flecha a la derecha con bandas 9"/>
          <p:cNvSpPr/>
          <p:nvPr/>
        </p:nvSpPr>
        <p:spPr>
          <a:xfrm>
            <a:off x="3045774" y="5474587"/>
            <a:ext cx="766451" cy="533400"/>
          </a:xfrm>
          <a:prstGeom prst="stripedRigh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Marcador de contenido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2" name="Marcador de contenido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40" r="74240" b="6181"/>
          <a:stretch/>
        </p:blipFill>
        <p:spPr>
          <a:xfrm>
            <a:off x="6285357" y="3043451"/>
            <a:ext cx="4955286" cy="228398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2385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tema_corp_201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04C962F1-D308-4BC2-A59B-463E03880934}" vid="{5C5A6791-3381-4C54-ADB6-99208E4EC962}"/>
    </a:ext>
  </a:extLst>
</a:theme>
</file>

<file path=ppt/theme/theme2.xml><?xml version="1.0" encoding="utf-8"?>
<a:theme xmlns:a="http://schemas.openxmlformats.org/drawingml/2006/main" name="blanc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3.xml><?xml version="1.0" encoding="utf-8"?>
<a:theme xmlns:a="http://schemas.openxmlformats.org/drawingml/2006/main" name="verde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4.xml><?xml version="1.0" encoding="utf-8"?>
<a:theme xmlns:a="http://schemas.openxmlformats.org/drawingml/2006/main" name="amarill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6092C70D-0B5D-43B6-94AF-CA86E5A99A66}" vid="{84C757C7-FE3E-41B3-A698-C26B0010DACC}"/>
    </a:ext>
  </a:extLst>
</a:theme>
</file>

<file path=ppt/theme/theme5.xml><?xml version="1.0" encoding="utf-8"?>
<a:theme xmlns:a="http://schemas.openxmlformats.org/drawingml/2006/main" name="azul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6.xml><?xml version="1.0" encoding="utf-8"?>
<a:theme xmlns:a="http://schemas.openxmlformats.org/drawingml/2006/main" name="anaranjad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7.xml><?xml version="1.0" encoding="utf-8"?>
<a:theme xmlns:a="http://schemas.openxmlformats.org/drawingml/2006/main" name="morad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8.xml><?xml version="1.0" encoding="utf-8"?>
<a:theme xmlns:a="http://schemas.openxmlformats.org/drawingml/2006/main" name="roj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tema_corp_2019</Template>
  <TotalTime>3432</TotalTime>
  <Words>1091</Words>
  <Application>Microsoft Office PowerPoint</Application>
  <PresentationFormat>Panorámica</PresentationFormat>
  <Paragraphs>137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8</vt:i4>
      </vt:variant>
      <vt:variant>
        <vt:lpstr>Títulos de diapositiva</vt:lpstr>
      </vt:variant>
      <vt:variant>
        <vt:i4>23</vt:i4>
      </vt:variant>
    </vt:vector>
  </HeadingPairs>
  <TitlesOfParts>
    <vt:vector size="37" baseType="lpstr">
      <vt:lpstr>Stag Light</vt:lpstr>
      <vt:lpstr>Muller Regular</vt:lpstr>
      <vt:lpstr>Courier New</vt:lpstr>
      <vt:lpstr>Arial</vt:lpstr>
      <vt:lpstr>Calibri</vt:lpstr>
      <vt:lpstr>Consolas</vt:lpstr>
      <vt:lpstr>tema_corp_2019</vt:lpstr>
      <vt:lpstr>blanco_corp</vt:lpstr>
      <vt:lpstr>verde_corp</vt:lpstr>
      <vt:lpstr>amarillo_corp</vt:lpstr>
      <vt:lpstr>azul_corp</vt:lpstr>
      <vt:lpstr>anaranjado_corp</vt:lpstr>
      <vt:lpstr>morado_corp</vt:lpstr>
      <vt:lpstr>rojo_corp</vt:lpstr>
      <vt:lpstr>Fundamentos de Programación</vt:lpstr>
      <vt:lpstr>LOGRO DE APRENDIZAJE</vt:lpstr>
      <vt:lpstr>CONTENIDOS</vt:lpstr>
      <vt:lpstr>AND (Conjunción)</vt:lpstr>
      <vt:lpstr>OR (Disyunción)</vt:lpstr>
      <vt:lpstr>NOT (Negación)</vt:lpstr>
      <vt:lpstr>REPASEMOS PARA EL EXAMEN</vt:lpstr>
      <vt:lpstr>SOLUCIÓN:</vt:lpstr>
      <vt:lpstr>REPASEMOS PARA EL EXAMEN</vt:lpstr>
      <vt:lpstr>SOLUCIÓN:</vt:lpstr>
      <vt:lpstr>REPASEMOS PARA EL EXAMEN</vt:lpstr>
      <vt:lpstr>SOLUCIÓN:</vt:lpstr>
      <vt:lpstr>REPASEMOS PARA EL EXAMEN</vt:lpstr>
      <vt:lpstr>SOLUCIÓN:</vt:lpstr>
      <vt:lpstr>REPASEMOS PARA EL EXAMEN</vt:lpstr>
      <vt:lpstr>SOLUCIÓN:</vt:lpstr>
      <vt:lpstr>REPASEMOS PARA EL EXAMEN</vt:lpstr>
      <vt:lpstr>SOLUCIÓN:</vt:lpstr>
      <vt:lpstr>REPASEMOS PARA EL EXAMEN</vt:lpstr>
      <vt:lpstr>SOLUCIÓN:</vt:lpstr>
      <vt:lpstr>REPASEMOS PARA EL EXAMEN</vt:lpstr>
      <vt:lpstr>SOLUCIÓN: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Franco Ponce Silva</dc:creator>
  <cp:lastModifiedBy>CAMILA</cp:lastModifiedBy>
  <cp:revision>244</cp:revision>
  <dcterms:created xsi:type="dcterms:W3CDTF">2018-11-28T19:57:05Z</dcterms:created>
  <dcterms:modified xsi:type="dcterms:W3CDTF">2019-03-19T04:00:19Z</dcterms:modified>
</cp:coreProperties>
</file>